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66" r:id="rId5"/>
    <p:sldId id="268" r:id="rId6"/>
    <p:sldId id="269" r:id="rId7"/>
    <p:sldId id="267" r:id="rId8"/>
    <p:sldId id="271" r:id="rId9"/>
    <p:sldId id="272" r:id="rId10"/>
    <p:sldId id="270" r:id="rId11"/>
    <p:sldId id="273" r:id="rId12"/>
    <p:sldId id="274" r:id="rId13"/>
    <p:sldId id="275" r:id="rId14"/>
    <p:sldId id="277" r:id="rId15"/>
    <p:sldId id="278" r:id="rId16"/>
    <p:sldId id="276" r:id="rId17"/>
    <p:sldId id="279" r:id="rId18"/>
    <p:sldId id="280" r:id="rId19"/>
    <p:sldId id="281" r:id="rId20"/>
    <p:sldId id="282" r:id="rId21"/>
    <p:sldId id="283" r:id="rId22"/>
    <p:sldId id="284" r:id="rId23"/>
    <p:sldId id="28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5" autoAdjust="0"/>
    <p:restoredTop sz="94259" autoAdjust="0"/>
  </p:normalViewPr>
  <p:slideViewPr>
    <p:cSldViewPr snapToGrid="0">
      <p:cViewPr varScale="1">
        <p:scale>
          <a:sx n="80" d="100"/>
          <a:sy n="80" d="100"/>
        </p:scale>
        <p:origin x="782" y="62"/>
      </p:cViewPr>
      <p:guideLst/>
    </p:cSldViewPr>
  </p:slideViewPr>
  <p:outlineViewPr>
    <p:cViewPr>
      <p:scale>
        <a:sx n="33" d="100"/>
        <a:sy n="33" d="100"/>
      </p:scale>
      <p:origin x="0" y="-3463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216163-E715-44DC-9AB7-491579D416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PKT CloudInfra Pvt. Ltd.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7F9637-95A5-4FA1-97AE-44CB052DFC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C6B0C-A8B1-46DB-9764-438DF5985D93}" type="datetimeFigureOut">
              <a:rPr lang="en-IN" smtClean="0"/>
              <a:t>21-08-2023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FF8F12-BAD9-4A62-AC66-31957E59A7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777381-36D1-4A45-A926-D9090D59C7D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F12395-C59A-4312-87E4-B720D65749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93599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21-08-23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B2128B8-6FBD-4D8A-8D84-5A85645D2FCE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3680E-23A9-485B-A34C-E15AADEDCB7A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9E9F6-186B-4A1B-B35C-B7420A5EBA65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90A96-9EBA-4E34-983E-670FE59D8A09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BF3992F-D075-4DD6-9CA8-72721A342795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F035B-5919-4BE7-BF7A-D4C25D74F40C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AF43F-F9EB-4598-8FC7-088CB7546381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C2B11-F549-4651-8523-B70494323BD7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F803-9DB7-43FF-97A2-3D907C1BEA4E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AE36C2-66E0-4F7D-9030-CA3F86887FE5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30D3FF-A1FC-4A4C-B48E-5E0D1EB58AB0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B429389-5B33-4BB5-9C36-A27E4D0F3915}" type="datetime1">
              <a:rPr lang="en-US" smtClean="0"/>
              <a:t>21-08-23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AWS DAY-1 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REAL TIME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 fontScale="85000" lnSpcReduction="20000"/>
          </a:bodyPr>
          <a:lstStyle/>
          <a:p>
            <a:pPr algn="l" defTabSz="457200">
              <a:spcAft>
                <a:spcPts val="600"/>
              </a:spcAft>
            </a:pPr>
            <a:r>
              <a:rPr lang="en-US" sz="1800" dirty="0" err="1">
                <a:solidFill>
                  <a:schemeClr val="bg1"/>
                </a:solidFill>
              </a:rPr>
              <a:t>Er</a:t>
            </a:r>
            <a:r>
              <a:rPr lang="en-US" sz="1800" dirty="0">
                <a:solidFill>
                  <a:schemeClr val="bg1"/>
                </a:solidFill>
              </a:rPr>
              <a:t>. </a:t>
            </a:r>
            <a:r>
              <a:rPr lang="en-US" sz="1800" dirty="0" err="1">
                <a:solidFill>
                  <a:schemeClr val="bg1"/>
                </a:solidFill>
              </a:rPr>
              <a:t>Pritish</a:t>
            </a:r>
            <a:r>
              <a:rPr lang="en-US" sz="1800" dirty="0">
                <a:solidFill>
                  <a:schemeClr val="bg1"/>
                </a:solidFill>
              </a:rPr>
              <a:t> Kumar </a:t>
            </a:r>
            <a:r>
              <a:rPr lang="en-US" sz="1800" dirty="0" err="1">
                <a:solidFill>
                  <a:schemeClr val="bg1"/>
                </a:solidFill>
              </a:rPr>
              <a:t>Tripathy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MTech IIT Jodhpur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FE5529-7994-4497-9FCD-B577C729A4E8}"/>
              </a:ext>
            </a:extLst>
          </p:cNvPr>
          <p:cNvSpPr txBox="1"/>
          <p:nvPr/>
        </p:nvSpPr>
        <p:spPr>
          <a:xfrm>
            <a:off x="6298010" y="5771611"/>
            <a:ext cx="5447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Founder-PKT CloudInfra Pvt. Ltd.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FB3223-3EC9-4122-86D7-7E318B9D4E8B}"/>
              </a:ext>
            </a:extLst>
          </p:cNvPr>
          <p:cNvSpPr txBox="1"/>
          <p:nvPr/>
        </p:nvSpPr>
        <p:spPr>
          <a:xfrm>
            <a:off x="1151021" y="1394624"/>
            <a:ext cx="10293978" cy="1446550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PROFESSIONAL DEVELOPMENT TRAINING </a:t>
            </a:r>
            <a:br>
              <a:rPr lang="en-US" sz="4400" b="1" dirty="0">
                <a:solidFill>
                  <a:schemeClr val="bg1"/>
                </a:solidFill>
              </a:rPr>
            </a:br>
            <a:r>
              <a:rPr lang="en-US" sz="4400" b="1" dirty="0">
                <a:solidFill>
                  <a:schemeClr val="bg1"/>
                </a:solidFill>
              </a:rPr>
              <a:t>Organized By </a:t>
            </a:r>
            <a:r>
              <a:rPr lang="en-US" sz="4400" b="1">
                <a:solidFill>
                  <a:schemeClr val="bg1"/>
                </a:solidFill>
              </a:rPr>
              <a:t>– SRIMAN IT</a:t>
            </a:r>
            <a:endParaRPr lang="en-IN" sz="4400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164725E-3906-43CE-9D0B-B84A464EA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97232-BA3D-440A-9368-8D9875BE8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53279"/>
            <a:ext cx="9601200" cy="6006548"/>
          </a:xfrm>
        </p:spPr>
        <p:txBody>
          <a:bodyPr>
            <a:normAutofit/>
          </a:bodyPr>
          <a:lstStyle/>
          <a:p>
            <a:r>
              <a:rPr lang="en-IN" sz="2800" dirty="0"/>
              <a:t>Elastic Load Balancer (ELB)</a:t>
            </a:r>
            <a:br>
              <a:rPr lang="en-IN" sz="2800" dirty="0"/>
            </a:br>
            <a:r>
              <a:rPr lang="en-IN" sz="2800" dirty="0"/>
              <a:t>➢ What Is Elastic Load Balancing </a:t>
            </a:r>
            <a:br>
              <a:rPr lang="en-IN" sz="2800" dirty="0"/>
            </a:br>
            <a:r>
              <a:rPr lang="en-IN" sz="2800" dirty="0"/>
              <a:t>➢ How Elastic Load Balancing Works </a:t>
            </a:r>
            <a:br>
              <a:rPr lang="en-IN" sz="2800" dirty="0"/>
            </a:br>
            <a:r>
              <a:rPr lang="en-IN" sz="2800" dirty="0"/>
              <a:t>➢ Classic &amp; App ELB types. </a:t>
            </a:r>
            <a:br>
              <a:rPr lang="en-IN" sz="2800" dirty="0"/>
            </a:br>
            <a:r>
              <a:rPr lang="en-IN" sz="2800" dirty="0"/>
              <a:t>➢ Creating load balancer </a:t>
            </a:r>
            <a:br>
              <a:rPr lang="en-IN" sz="2800" dirty="0"/>
            </a:br>
            <a:r>
              <a:rPr lang="en-IN" sz="2800" dirty="0"/>
              <a:t>➢ Internal &amp; External Load balancers </a:t>
            </a:r>
            <a:br>
              <a:rPr lang="en-IN" sz="2800" dirty="0"/>
            </a:br>
            <a:r>
              <a:rPr lang="en-IN" sz="2800" dirty="0"/>
              <a:t>➢ Load balancing protocols </a:t>
            </a:r>
            <a:br>
              <a:rPr lang="en-IN" sz="2800" dirty="0"/>
            </a:br>
            <a:r>
              <a:rPr lang="en-IN" sz="2800" dirty="0"/>
              <a:t>➢ Listener Configurations </a:t>
            </a:r>
            <a:br>
              <a:rPr lang="en-IN" sz="2800" dirty="0"/>
            </a:br>
            <a:r>
              <a:rPr lang="en-IN" sz="2800" dirty="0"/>
              <a:t>➢ Attach &amp; Detach Subnets </a:t>
            </a:r>
            <a:br>
              <a:rPr lang="en-IN" sz="2800" dirty="0"/>
            </a:br>
            <a:r>
              <a:rPr lang="en-IN" sz="2800" dirty="0"/>
              <a:t>➢ Security groups for the load balancer </a:t>
            </a:r>
            <a:br>
              <a:rPr lang="en-IN" sz="2800" dirty="0"/>
            </a:br>
            <a:r>
              <a:rPr lang="en-IN" sz="2800" dirty="0"/>
              <a:t>➢ Configure health check for the load balancer </a:t>
            </a:r>
            <a:br>
              <a:rPr lang="en-IN" sz="2800" dirty="0"/>
            </a:br>
            <a:r>
              <a:rPr lang="en-IN" sz="2800" dirty="0"/>
              <a:t>➢ Adding multiple instance to the load balancer </a:t>
            </a:r>
            <a:br>
              <a:rPr lang="en-IN" sz="2800" dirty="0"/>
            </a:br>
            <a:r>
              <a:rPr lang="en-IN" sz="2800" dirty="0"/>
              <a:t>➢ Custom Domain Names </a:t>
            </a:r>
            <a:br>
              <a:rPr lang="en-IN" sz="2800" dirty="0"/>
            </a:br>
            <a:r>
              <a:rPr lang="en-IN" sz="2800" dirty="0"/>
              <a:t>➢ Monitoring and Logging </a:t>
            </a:r>
            <a:br>
              <a:rPr lang="en-IN" sz="2800" dirty="0"/>
            </a:br>
            <a:r>
              <a:rPr lang="en-IN" sz="2800" dirty="0"/>
              <a:t>➢ ELB traffic logging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8FA08F-EBA0-4AA6-A0D0-5E1361513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239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D7BE0-F89C-472C-972A-E826F8375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5130" y="251791"/>
            <a:ext cx="5300870" cy="6467061"/>
          </a:xfrm>
        </p:spPr>
        <p:txBody>
          <a:bodyPr>
            <a:normAutofit/>
          </a:bodyPr>
          <a:lstStyle/>
          <a:p>
            <a:r>
              <a:rPr lang="en-IN" dirty="0"/>
              <a:t>Auto Scaling</a:t>
            </a:r>
            <a:br>
              <a:rPr lang="en-IN" dirty="0"/>
            </a:br>
            <a:r>
              <a:rPr lang="en-IN" dirty="0"/>
              <a:t>➢ What is auto scaling </a:t>
            </a:r>
            <a:br>
              <a:rPr lang="en-IN" dirty="0"/>
            </a:br>
            <a:r>
              <a:rPr lang="en-IN" dirty="0"/>
              <a:t>➢ Auto scaling components </a:t>
            </a:r>
            <a:br>
              <a:rPr lang="en-IN" dirty="0"/>
            </a:br>
            <a:r>
              <a:rPr lang="en-IN" dirty="0"/>
              <a:t>➢ Benefits of auto scaling </a:t>
            </a:r>
            <a:br>
              <a:rPr lang="en-IN" dirty="0"/>
            </a:br>
            <a:r>
              <a:rPr lang="en-IN" dirty="0"/>
              <a:t>➢ Creating launch configuration, and its prerequisites. </a:t>
            </a:r>
            <a:br>
              <a:rPr lang="en-IN" dirty="0"/>
            </a:br>
            <a:r>
              <a:rPr lang="en-IN" dirty="0"/>
              <a:t>➢ Creating Auto Scaling Groups (ASG) </a:t>
            </a:r>
            <a:br>
              <a:rPr lang="en-IN" dirty="0"/>
            </a:br>
            <a:r>
              <a:rPr lang="en-IN" dirty="0"/>
              <a:t>➢ Attach &amp; Detach EC2 Instances in ASG </a:t>
            </a:r>
            <a:br>
              <a:rPr lang="en-IN" dirty="0"/>
            </a:br>
            <a:r>
              <a:rPr lang="en-IN" dirty="0"/>
              <a:t>➢ Configuration of auto scaling policies based on the Load on EC2 instances. </a:t>
            </a:r>
            <a:br>
              <a:rPr lang="en-IN" dirty="0"/>
            </a:br>
            <a:r>
              <a:rPr lang="en-IN" dirty="0"/>
              <a:t>➢ Using Auto scaling with Elastic Load balancer (ELB). </a:t>
            </a:r>
            <a:br>
              <a:rPr lang="en-IN" dirty="0"/>
            </a:br>
            <a:r>
              <a:rPr lang="en-IN" dirty="0"/>
              <a:t>➢ Temporarily Removing Instances </a:t>
            </a:r>
            <a:br>
              <a:rPr lang="en-IN" dirty="0"/>
            </a:br>
            <a:r>
              <a:rPr lang="en-IN" dirty="0"/>
              <a:t>➢ Suspend and Resume Process </a:t>
            </a:r>
            <a:br>
              <a:rPr lang="en-IN" dirty="0"/>
            </a:br>
            <a:r>
              <a:rPr lang="en-IN" dirty="0"/>
              <a:t>➢ Shut Down Your Auto Scaling Process </a:t>
            </a:r>
            <a:br>
              <a:rPr lang="en-IN" dirty="0"/>
            </a:br>
            <a:r>
              <a:rPr lang="en-IN" dirty="0"/>
              <a:t>➢ Monitoring Your Auto Scaling Instances </a:t>
            </a:r>
            <a:br>
              <a:rPr lang="en-IN" dirty="0"/>
            </a:br>
            <a:r>
              <a:rPr lang="en-IN" dirty="0"/>
              <a:t>➢ Health Checks - Getting Notifications When Your Auto Scaling Group Changes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7AB81-F8D8-4EC5-9ED0-370274F06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251791"/>
            <a:ext cx="5958145" cy="6467061"/>
          </a:xfrm>
        </p:spPr>
        <p:txBody>
          <a:bodyPr>
            <a:normAutofit/>
          </a:bodyPr>
          <a:lstStyle/>
          <a:p>
            <a:r>
              <a:rPr lang="en-IN" dirty="0"/>
              <a:t>Simple Storage Service (S3)</a:t>
            </a:r>
          </a:p>
          <a:p>
            <a:pPr marL="0" indent="0">
              <a:buNone/>
            </a:pPr>
            <a:r>
              <a:rPr lang="en-IN" dirty="0"/>
              <a:t>➢ Creating and deleting buckets </a:t>
            </a:r>
          </a:p>
          <a:p>
            <a:pPr marL="0" indent="0">
              <a:buNone/>
            </a:pPr>
            <a:r>
              <a:rPr lang="en-IN" dirty="0"/>
              <a:t>➢ Adding objects to buckets </a:t>
            </a:r>
          </a:p>
          <a:p>
            <a:pPr marL="0" indent="0">
              <a:buNone/>
            </a:pPr>
            <a:r>
              <a:rPr lang="en-IN" dirty="0"/>
              <a:t>➢ Getting objects </a:t>
            </a:r>
          </a:p>
          <a:p>
            <a:pPr marL="0" indent="0">
              <a:buNone/>
            </a:pPr>
            <a:r>
              <a:rPr lang="en-IN" dirty="0"/>
              <a:t>➢ Deleting objects </a:t>
            </a:r>
          </a:p>
          <a:p>
            <a:pPr marL="0" indent="0">
              <a:buNone/>
            </a:pPr>
            <a:r>
              <a:rPr lang="en-IN" dirty="0"/>
              <a:t>➢ Notifications </a:t>
            </a:r>
          </a:p>
          <a:p>
            <a:pPr marL="0" indent="0">
              <a:buNone/>
            </a:pPr>
            <a:r>
              <a:rPr lang="en-IN" dirty="0"/>
              <a:t>➢ Uses of S3 storage </a:t>
            </a:r>
          </a:p>
          <a:p>
            <a:pPr marL="0" indent="0">
              <a:buNone/>
            </a:pPr>
            <a:r>
              <a:rPr lang="en-IN" dirty="0"/>
              <a:t>➢ Working with Permissions of S3, Access Control, Bucket policy </a:t>
            </a:r>
          </a:p>
          <a:p>
            <a:pPr marL="0" indent="0">
              <a:buNone/>
            </a:pPr>
            <a:r>
              <a:rPr lang="en-IN" dirty="0"/>
              <a:t>➢ S3 Data encryption types </a:t>
            </a:r>
          </a:p>
          <a:p>
            <a:pPr marL="0" indent="0">
              <a:buNone/>
            </a:pPr>
            <a:r>
              <a:rPr lang="en-IN" dirty="0"/>
              <a:t>➢ Enable Versioning, Logging for S3 objects </a:t>
            </a:r>
          </a:p>
          <a:p>
            <a:pPr marL="0" indent="0">
              <a:buNone/>
            </a:pPr>
            <a:r>
              <a:rPr lang="en-IN" dirty="0"/>
              <a:t>➢ Lifecycle rules in s3 </a:t>
            </a:r>
          </a:p>
          <a:p>
            <a:pPr marL="0" indent="0">
              <a:buNone/>
            </a:pPr>
            <a:r>
              <a:rPr lang="en-IN" dirty="0"/>
              <a:t>➢ Accessing S3 storage with Tools </a:t>
            </a:r>
          </a:p>
          <a:p>
            <a:pPr marL="0" indent="0">
              <a:buNone/>
            </a:pPr>
            <a:r>
              <a:rPr lang="en-IN" dirty="0"/>
              <a:t>➢ Hosting a Static Website </a:t>
            </a:r>
          </a:p>
          <a:p>
            <a:pPr marL="0" indent="0">
              <a:buNone/>
            </a:pPr>
            <a:r>
              <a:rPr lang="en-IN" dirty="0"/>
              <a:t>➢ Audit Logging with AWS CloudTrail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A03AE2-A3D4-43D7-8293-2F78F0DAA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5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D7BE0-F89C-472C-972A-E826F8375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5129" y="251791"/>
            <a:ext cx="5512905" cy="6467061"/>
          </a:xfrm>
        </p:spPr>
        <p:txBody>
          <a:bodyPr>
            <a:normAutofit/>
          </a:bodyPr>
          <a:lstStyle/>
          <a:p>
            <a:r>
              <a:rPr lang="en-IN" dirty="0"/>
              <a:t>Simple Storage Service (S3)</a:t>
            </a:r>
            <a:br>
              <a:rPr lang="en-IN" dirty="0"/>
            </a:br>
            <a:r>
              <a:rPr lang="en-IN" dirty="0"/>
              <a:t>➢ Creating and deleting buckets </a:t>
            </a:r>
            <a:br>
              <a:rPr lang="en-IN" dirty="0"/>
            </a:br>
            <a:r>
              <a:rPr lang="en-IN" dirty="0"/>
              <a:t>➢ Adding objects to buckets </a:t>
            </a:r>
            <a:br>
              <a:rPr lang="en-IN" dirty="0"/>
            </a:br>
            <a:r>
              <a:rPr lang="en-IN" dirty="0"/>
              <a:t>➢ Getting objects </a:t>
            </a:r>
            <a:br>
              <a:rPr lang="en-IN" dirty="0"/>
            </a:br>
            <a:r>
              <a:rPr lang="en-IN" dirty="0"/>
              <a:t>➢ Deleting objects </a:t>
            </a:r>
            <a:br>
              <a:rPr lang="en-IN" dirty="0"/>
            </a:br>
            <a:r>
              <a:rPr lang="en-IN" dirty="0"/>
              <a:t>➢ Notifications </a:t>
            </a:r>
            <a:br>
              <a:rPr lang="en-IN" dirty="0"/>
            </a:br>
            <a:r>
              <a:rPr lang="en-IN" dirty="0"/>
              <a:t>➢ Uses of S3 storage </a:t>
            </a:r>
            <a:br>
              <a:rPr lang="en-IN" dirty="0"/>
            </a:br>
            <a:r>
              <a:rPr lang="en-IN" dirty="0"/>
              <a:t>➢ Working with Permissions of S3, Access 	Control, Bucket policy </a:t>
            </a:r>
            <a:br>
              <a:rPr lang="en-IN" dirty="0"/>
            </a:br>
            <a:r>
              <a:rPr lang="en-IN" dirty="0"/>
              <a:t>➢ S3 Data encryption types </a:t>
            </a:r>
            <a:br>
              <a:rPr lang="en-IN" dirty="0"/>
            </a:br>
            <a:r>
              <a:rPr lang="en-IN" dirty="0"/>
              <a:t>➢ Enable Versioning, Logging for S3 objects </a:t>
            </a:r>
            <a:br>
              <a:rPr lang="en-IN" dirty="0"/>
            </a:br>
            <a:r>
              <a:rPr lang="en-IN" dirty="0"/>
              <a:t>➢ Lifecycle rules in s3 </a:t>
            </a:r>
            <a:br>
              <a:rPr lang="en-IN" dirty="0"/>
            </a:br>
            <a:r>
              <a:rPr lang="en-IN" dirty="0"/>
              <a:t>➢ Accessing S3 storage with Tools </a:t>
            </a:r>
            <a:br>
              <a:rPr lang="en-IN" dirty="0"/>
            </a:br>
            <a:r>
              <a:rPr lang="en-IN" dirty="0"/>
              <a:t>➢ Hosting a Static Website </a:t>
            </a:r>
            <a:br>
              <a:rPr lang="en-IN" dirty="0"/>
            </a:br>
            <a:r>
              <a:rPr lang="en-IN" dirty="0"/>
              <a:t>➢ Audit Logging with AWS CloudTrail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7AB81-F8D8-4EC5-9ED0-370274F067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251791"/>
            <a:ext cx="5958145" cy="6467061"/>
          </a:xfrm>
        </p:spPr>
        <p:txBody>
          <a:bodyPr>
            <a:normAutofit/>
          </a:bodyPr>
          <a:lstStyle/>
          <a:p>
            <a:r>
              <a:rPr lang="en-IN" dirty="0"/>
              <a:t>Glacier Storage</a:t>
            </a:r>
            <a:br>
              <a:rPr lang="en-IN" dirty="0"/>
            </a:br>
            <a:r>
              <a:rPr lang="en-IN" dirty="0"/>
              <a:t>➢ Creating Vaults </a:t>
            </a:r>
            <a:br>
              <a:rPr lang="en-IN" dirty="0"/>
            </a:br>
            <a:r>
              <a:rPr lang="en-IN" dirty="0"/>
              <a:t>➢ Working with Archives </a:t>
            </a:r>
            <a:br>
              <a:rPr lang="en-IN" dirty="0"/>
            </a:br>
            <a:r>
              <a:rPr lang="en-IN" dirty="0"/>
              <a:t>➢ Accessing the Glacier vault using tools </a:t>
            </a:r>
            <a:br>
              <a:rPr lang="en-IN" dirty="0"/>
            </a:br>
            <a:r>
              <a:rPr lang="en-IN" dirty="0"/>
              <a:t>➢ Using Glacier for backups </a:t>
            </a:r>
            <a:br>
              <a:rPr lang="en-IN" dirty="0"/>
            </a:br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Virtual Private Cloud (VPC)</a:t>
            </a:r>
            <a:br>
              <a:rPr lang="en-IN" dirty="0"/>
            </a:br>
            <a:r>
              <a:rPr lang="en-IN" dirty="0"/>
              <a:t>➢ Different types of networks that can be setup in AWS </a:t>
            </a:r>
            <a:br>
              <a:rPr lang="en-IN" dirty="0"/>
            </a:br>
            <a:r>
              <a:rPr lang="en-IN" dirty="0"/>
              <a:t>➢ Creating a custom VPC </a:t>
            </a:r>
            <a:br>
              <a:rPr lang="en-IN" dirty="0"/>
            </a:br>
            <a:r>
              <a:rPr lang="en-IN" dirty="0"/>
              <a:t>➢ NACLs &amp; Security Groups </a:t>
            </a:r>
            <a:br>
              <a:rPr lang="en-IN" dirty="0"/>
            </a:br>
            <a:r>
              <a:rPr lang="en-IN" dirty="0"/>
              <a:t>➢ Creation of Internet Gateway (IGW) </a:t>
            </a:r>
            <a:br>
              <a:rPr lang="en-IN" dirty="0"/>
            </a:br>
            <a:r>
              <a:rPr lang="en-IN" dirty="0"/>
              <a:t>➢ Connecting to instances in the gateway </a:t>
            </a:r>
            <a:br>
              <a:rPr lang="en-IN" dirty="0"/>
            </a:br>
            <a:r>
              <a:rPr lang="en-IN" dirty="0"/>
              <a:t>➢ Subnets, Route Tables &amp; Association </a:t>
            </a:r>
            <a:br>
              <a:rPr lang="en-IN" dirty="0"/>
            </a:br>
            <a:r>
              <a:rPr lang="en-IN" dirty="0"/>
              <a:t>➢ NAT Instances &amp; NAT-Gateways </a:t>
            </a:r>
            <a:br>
              <a:rPr lang="en-IN" dirty="0"/>
            </a:br>
            <a:r>
              <a:rPr lang="en-IN" dirty="0"/>
              <a:t>➢ VPC Peering </a:t>
            </a:r>
            <a:br>
              <a:rPr lang="en-IN" dirty="0"/>
            </a:br>
            <a:r>
              <a:rPr lang="en-IN" dirty="0"/>
              <a:t>➢ VPN overview &amp; components </a:t>
            </a:r>
            <a:br>
              <a:rPr lang="en-IN" dirty="0"/>
            </a:br>
            <a:r>
              <a:rPr lang="en-IN" dirty="0"/>
              <a:t>➢ Transit </a:t>
            </a:r>
            <a:r>
              <a:rPr lang="en-IN" dirty="0" err="1"/>
              <a:t>gatewa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E7082-D6FA-4E8B-B205-FFF6F67FD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70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30766-0115-4069-8CC8-72C26ECE6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617" y="168966"/>
            <a:ext cx="9601200" cy="6218582"/>
          </a:xfrm>
        </p:spPr>
        <p:txBody>
          <a:bodyPr>
            <a:noAutofit/>
          </a:bodyPr>
          <a:lstStyle/>
          <a:p>
            <a:r>
              <a:rPr lang="en-IN" sz="2400" dirty="0"/>
              <a:t>Route 53</a:t>
            </a:r>
            <a:br>
              <a:rPr lang="en-IN" sz="2400" dirty="0"/>
            </a:br>
            <a:r>
              <a:rPr lang="en-IN" sz="2400" dirty="0"/>
              <a:t>➢ Configuring Amazon Route 53 as Your DNS Service </a:t>
            </a:r>
            <a:br>
              <a:rPr lang="en-IN" sz="2400" dirty="0"/>
            </a:br>
            <a:r>
              <a:rPr lang="en-IN" sz="2400" dirty="0"/>
              <a:t>➢ Registering a Domain Name and Configuring Amazon Route 53 as the DNS Service </a:t>
            </a:r>
            <a:br>
              <a:rPr lang="en-IN" sz="2400" dirty="0"/>
            </a:br>
            <a:r>
              <a:rPr lang="en-IN" sz="2400" dirty="0"/>
              <a:t>➢ Migrating DNS Service for an Existing Domain to Amazon Route 53 </a:t>
            </a:r>
            <a:br>
              <a:rPr lang="en-IN" sz="2400" dirty="0"/>
            </a:br>
            <a:r>
              <a:rPr lang="en-IN" sz="2400" dirty="0"/>
              <a:t>➢ Creating a Subdomain That Uses Amazon Route 53 without Migrating the Parent Domain </a:t>
            </a:r>
            <a:br>
              <a:rPr lang="en-IN" sz="2400" dirty="0"/>
            </a:br>
            <a:r>
              <a:rPr lang="en-IN" sz="2400" dirty="0"/>
              <a:t>➢ Working with Public Hosted Zones</a:t>
            </a:r>
            <a:br>
              <a:rPr lang="en-IN" sz="2400" dirty="0"/>
            </a:br>
            <a:r>
              <a:rPr lang="en-US" sz="2400" dirty="0"/>
              <a:t>➢ Working with Private Hosted Zones </a:t>
            </a:r>
            <a:br>
              <a:rPr lang="en-US" sz="2400" dirty="0"/>
            </a:br>
            <a:r>
              <a:rPr lang="en-US" sz="2400" dirty="0"/>
              <a:t>➢ Working with Resource Record Sets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Cloud watch </a:t>
            </a:r>
            <a:br>
              <a:rPr lang="en-US" sz="2400" dirty="0"/>
            </a:br>
            <a:r>
              <a:rPr lang="en-US" sz="2400" dirty="0"/>
              <a:t>➢ Monitoring the AWS Service Health Dashboard </a:t>
            </a:r>
            <a:br>
              <a:rPr lang="en-US" sz="2400" dirty="0"/>
            </a:br>
            <a:r>
              <a:rPr lang="en-US" sz="2400" dirty="0"/>
              <a:t>➢ Monitoring with Cloud watch </a:t>
            </a:r>
            <a:br>
              <a:rPr lang="en-US" sz="2400" dirty="0"/>
            </a:br>
            <a:r>
              <a:rPr lang="en-US" sz="2400" dirty="0"/>
              <a:t>➢ Getting statistics for a specific EC2 instance </a:t>
            </a:r>
            <a:br>
              <a:rPr lang="en-US" sz="2400" dirty="0"/>
            </a:br>
            <a:r>
              <a:rPr lang="en-US" sz="2400" dirty="0"/>
              <a:t>➢ Getting aggregated statistics </a:t>
            </a:r>
            <a:br>
              <a:rPr lang="en-US" sz="2400" dirty="0"/>
            </a:br>
            <a:r>
              <a:rPr lang="en-US" sz="2400" dirty="0"/>
              <a:t>➢ Metrics for other AWS Services and related namespaces </a:t>
            </a:r>
            <a:br>
              <a:rPr lang="en-US" sz="2400" dirty="0"/>
            </a:br>
            <a:r>
              <a:rPr lang="en-US" sz="2400" dirty="0"/>
              <a:t>➢ Setting up notifications</a:t>
            </a:r>
            <a:endParaRPr lang="en-IN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2DECF8-C929-4687-9F94-DD2AAC492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64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3F07-2F36-470C-AB8D-4369B035D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8383" y="172279"/>
            <a:ext cx="5526155" cy="6480312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Simple Notification Service (SNS)</a:t>
            </a:r>
          </a:p>
          <a:p>
            <a:pPr marL="0" indent="0">
              <a:buNone/>
            </a:pPr>
            <a:r>
              <a:rPr lang="en-IN" dirty="0"/>
              <a:t>➢ Creation of a topic </a:t>
            </a:r>
          </a:p>
          <a:p>
            <a:pPr marL="0" indent="0">
              <a:buNone/>
            </a:pPr>
            <a:r>
              <a:rPr lang="en-IN" dirty="0"/>
              <a:t>➢ Subscribing to topic via Email </a:t>
            </a:r>
          </a:p>
          <a:p>
            <a:pPr marL="0" indent="0">
              <a:buNone/>
            </a:pPr>
            <a:r>
              <a:rPr lang="en-IN" dirty="0"/>
              <a:t>➢ Setting notification for EC2 instance changes </a:t>
            </a:r>
            <a:br>
              <a:rPr lang="en-IN" dirty="0"/>
            </a:br>
            <a:endParaRPr lang="en-IN" dirty="0"/>
          </a:p>
          <a:p>
            <a:r>
              <a:rPr lang="en-IN" dirty="0"/>
              <a:t>Simple Email Services (SES)</a:t>
            </a:r>
          </a:p>
          <a:p>
            <a:pPr marL="0" indent="0">
              <a:buNone/>
            </a:pPr>
            <a:r>
              <a:rPr lang="en-IN" dirty="0"/>
              <a:t>➢ Setting up email domain </a:t>
            </a:r>
          </a:p>
          <a:p>
            <a:pPr marL="0" indent="0">
              <a:buNone/>
            </a:pPr>
            <a:r>
              <a:rPr lang="en-IN" dirty="0"/>
              <a:t>➢ Limits of SES </a:t>
            </a:r>
          </a:p>
          <a:p>
            <a:pPr marL="0" indent="0">
              <a:buNone/>
            </a:pPr>
            <a:r>
              <a:rPr lang="en-IN" dirty="0"/>
              <a:t>➢ Test Email setup</a:t>
            </a:r>
            <a:br>
              <a:rPr lang="en-IN" dirty="0"/>
            </a:br>
            <a:endParaRPr lang="en-IN" dirty="0"/>
          </a:p>
          <a:p>
            <a:r>
              <a:rPr lang="en-IN" dirty="0"/>
              <a:t>Python </a:t>
            </a:r>
          </a:p>
          <a:p>
            <a:pPr marL="0" indent="0">
              <a:buNone/>
            </a:pPr>
            <a:r>
              <a:rPr lang="en-IN" dirty="0"/>
              <a:t>➢ Introduction to Python </a:t>
            </a:r>
          </a:p>
          <a:p>
            <a:pPr marL="0" indent="0">
              <a:buNone/>
            </a:pPr>
            <a:r>
              <a:rPr lang="en-IN" dirty="0"/>
              <a:t>➢ Installation of Python </a:t>
            </a:r>
          </a:p>
          <a:p>
            <a:pPr marL="0" indent="0">
              <a:buNone/>
            </a:pPr>
            <a:r>
              <a:rPr lang="en-IN" dirty="0"/>
              <a:t>➢ Python Input and Output statements </a:t>
            </a:r>
          </a:p>
          <a:p>
            <a:pPr marL="0" indent="0">
              <a:buNone/>
            </a:pPr>
            <a:r>
              <a:rPr lang="en-IN" dirty="0"/>
              <a:t>➢ Python Data Types</a:t>
            </a:r>
          </a:p>
          <a:p>
            <a:pPr marL="0" indent="0">
              <a:buNone/>
            </a:pPr>
            <a:r>
              <a:rPr lang="en-IN" dirty="0"/>
              <a:t>➢ List, Set, Tuple, Dictionary </a:t>
            </a:r>
          </a:p>
          <a:p>
            <a:pPr marL="0" indent="0">
              <a:buNone/>
            </a:pPr>
            <a:r>
              <a:rPr lang="en-IN" dirty="0"/>
              <a:t>➢ Looping and Conditional statements in python </a:t>
            </a:r>
          </a:p>
          <a:p>
            <a:pPr marL="0" indent="0">
              <a:buNone/>
            </a:pPr>
            <a:r>
              <a:rPr lang="en-IN" dirty="0"/>
              <a:t>➢ Functions in Python 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D1A32B-5405-49E8-8F88-B1C26007A4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33392" y="172279"/>
            <a:ext cx="6294782" cy="6361043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Lambda</a:t>
            </a:r>
          </a:p>
          <a:p>
            <a:pPr marL="0" indent="0">
              <a:buNone/>
            </a:pPr>
            <a:r>
              <a:rPr lang="en-IN" dirty="0"/>
              <a:t>➢ Introduction to Lambda </a:t>
            </a:r>
          </a:p>
          <a:p>
            <a:pPr marL="0" indent="0">
              <a:buNone/>
            </a:pPr>
            <a:r>
              <a:rPr lang="en-IN" dirty="0"/>
              <a:t>➢ Working with Functions </a:t>
            </a:r>
          </a:p>
          <a:p>
            <a:pPr marL="0" indent="0">
              <a:buNone/>
            </a:pPr>
            <a:r>
              <a:rPr lang="en-IN" dirty="0"/>
              <a:t>➢ Lambda Use cases </a:t>
            </a:r>
          </a:p>
          <a:p>
            <a:pPr marL="0" indent="0">
              <a:buNone/>
            </a:pPr>
            <a:r>
              <a:rPr lang="en-IN" dirty="0"/>
              <a:t>➢ Lambda Roles </a:t>
            </a:r>
          </a:p>
          <a:p>
            <a:pPr marL="0" indent="0">
              <a:buNone/>
            </a:pPr>
            <a:r>
              <a:rPr lang="en-IN" dirty="0"/>
              <a:t>➢ Lambda Time-out </a:t>
            </a:r>
          </a:p>
          <a:p>
            <a:pPr marL="0" indent="0">
              <a:buNone/>
            </a:pPr>
            <a:r>
              <a:rPr lang="en-IN" dirty="0"/>
              <a:t>➢ Lambda Use cases for DR </a:t>
            </a:r>
          </a:p>
          <a:p>
            <a:pPr marL="0" indent="0">
              <a:buNone/>
            </a:pPr>
            <a:r>
              <a:rPr lang="en-IN" dirty="0"/>
              <a:t>➢ Lambda Disaster recovery Configuration </a:t>
            </a:r>
          </a:p>
          <a:p>
            <a:pPr marL="0" indent="0">
              <a:buNone/>
            </a:pPr>
            <a:r>
              <a:rPr lang="en-IN" dirty="0"/>
              <a:t>➢ Lambda Stop/Star Instance</a:t>
            </a:r>
            <a:br>
              <a:rPr lang="en-IN" dirty="0"/>
            </a:br>
            <a:endParaRPr lang="en-IN" dirty="0"/>
          </a:p>
          <a:p>
            <a:r>
              <a:rPr lang="en-IN" dirty="0"/>
              <a:t>Cloud Formation</a:t>
            </a:r>
          </a:p>
          <a:p>
            <a:pPr marL="0" indent="0">
              <a:buNone/>
            </a:pPr>
            <a:r>
              <a:rPr lang="en-IN" dirty="0"/>
              <a:t>➢ Building AWS infrastructure as a code </a:t>
            </a:r>
          </a:p>
          <a:p>
            <a:pPr marL="0" indent="0">
              <a:buNone/>
            </a:pPr>
            <a:r>
              <a:rPr lang="en-IN" dirty="0"/>
              <a:t>➢ Utilization of Sample templates </a:t>
            </a:r>
          </a:p>
          <a:p>
            <a:pPr marL="0" indent="0">
              <a:buNone/>
            </a:pPr>
            <a:r>
              <a:rPr lang="en-IN" dirty="0"/>
              <a:t>➢ Introduction to JSON &amp; YAML </a:t>
            </a:r>
          </a:p>
          <a:p>
            <a:pPr marL="0" indent="0">
              <a:buNone/>
            </a:pPr>
            <a:r>
              <a:rPr lang="en-IN" dirty="0"/>
              <a:t>➢ Cloud Formation Vs Terraform </a:t>
            </a:r>
          </a:p>
          <a:p>
            <a:pPr marL="0" indent="0">
              <a:buNone/>
            </a:pPr>
            <a:r>
              <a:rPr lang="en-IN" dirty="0"/>
              <a:t>➢ CFT Stack </a:t>
            </a:r>
          </a:p>
          <a:p>
            <a:pPr marL="0" indent="0">
              <a:buNone/>
            </a:pPr>
            <a:r>
              <a:rPr lang="en-IN" dirty="0"/>
              <a:t>➢ CFT Structure </a:t>
            </a:r>
          </a:p>
          <a:p>
            <a:pPr marL="0" indent="0">
              <a:buNone/>
            </a:pPr>
            <a:r>
              <a:rPr lang="en-IN" dirty="0"/>
              <a:t>➢ CFT code for EC2 instance with Sec group &amp; EIP </a:t>
            </a:r>
          </a:p>
          <a:p>
            <a:pPr marL="0" indent="0">
              <a:buNone/>
            </a:pPr>
            <a:r>
              <a:rPr lang="en-IN" dirty="0"/>
              <a:t>➢ CFT code for VPC Whole setup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4B6D1-3802-4046-BF60-4DE736758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172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F5660-ABF1-4AD0-B680-CB7F32EE14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424070"/>
            <a:ext cx="4447786" cy="6268277"/>
          </a:xfrm>
        </p:spPr>
        <p:txBody>
          <a:bodyPr>
            <a:normAutofit/>
          </a:bodyPr>
          <a:lstStyle/>
          <a:p>
            <a:r>
              <a:rPr lang="en-IN" dirty="0"/>
              <a:t>Ansible</a:t>
            </a:r>
          </a:p>
          <a:p>
            <a:pPr marL="0" indent="0">
              <a:buNone/>
            </a:pPr>
            <a:r>
              <a:rPr lang="en-IN" dirty="0"/>
              <a:t>➢ What is Ansible? Why Ansible? </a:t>
            </a:r>
          </a:p>
          <a:p>
            <a:pPr marL="0" indent="0">
              <a:buNone/>
            </a:pPr>
            <a:r>
              <a:rPr lang="en-IN" dirty="0"/>
              <a:t>➢ Configuration management Tools </a:t>
            </a:r>
          </a:p>
          <a:p>
            <a:pPr marL="0" indent="0">
              <a:buNone/>
            </a:pPr>
            <a:r>
              <a:rPr lang="en-IN" dirty="0"/>
              <a:t>➢ what is Pull and Push based tool </a:t>
            </a:r>
          </a:p>
          <a:p>
            <a:pPr marL="0" indent="0">
              <a:buNone/>
            </a:pPr>
            <a:r>
              <a:rPr lang="en-IN" dirty="0"/>
              <a:t>➢ Ansible Installation </a:t>
            </a:r>
          </a:p>
          <a:p>
            <a:pPr marL="0" indent="0">
              <a:buNone/>
            </a:pPr>
            <a:r>
              <a:rPr lang="en-IN" dirty="0"/>
              <a:t>➢ Ansible Command Modules </a:t>
            </a:r>
          </a:p>
          <a:p>
            <a:pPr marL="0" indent="0">
              <a:buNone/>
            </a:pPr>
            <a:r>
              <a:rPr lang="en-IN" dirty="0"/>
              <a:t>➢ Working with different modules in Ansible </a:t>
            </a:r>
          </a:p>
          <a:p>
            <a:pPr marL="0" indent="0">
              <a:buNone/>
            </a:pPr>
            <a:r>
              <a:rPr lang="en-IN" dirty="0"/>
              <a:t>➢ Ansible Host Entries </a:t>
            </a:r>
          </a:p>
          <a:p>
            <a:pPr marL="0" indent="0">
              <a:buNone/>
            </a:pPr>
            <a:r>
              <a:rPr lang="en-IN" dirty="0"/>
              <a:t>➢ Ansible Playbook</a:t>
            </a:r>
          </a:p>
          <a:p>
            <a:pPr marL="0" indent="0">
              <a:buNone/>
            </a:pPr>
            <a:r>
              <a:rPr lang="en-IN" dirty="0"/>
              <a:t>➢ How to create and work Playbook </a:t>
            </a:r>
          </a:p>
          <a:p>
            <a:pPr marL="0" indent="0">
              <a:buNone/>
            </a:pPr>
            <a:r>
              <a:rPr lang="en-IN" dirty="0"/>
              <a:t>➢ Ansible with AWS </a:t>
            </a:r>
          </a:p>
          <a:p>
            <a:pPr marL="0" indent="0">
              <a:buNone/>
            </a:pPr>
            <a:r>
              <a:rPr lang="en-IN" dirty="0"/>
              <a:t>➢ AWS automation using ansible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1360D8-558D-4899-83A9-CA9A2A8E4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3" y="424070"/>
            <a:ext cx="4447786" cy="6135755"/>
          </a:xfrm>
        </p:spPr>
        <p:txBody>
          <a:bodyPr>
            <a:normAutofit/>
          </a:bodyPr>
          <a:lstStyle/>
          <a:p>
            <a:r>
              <a:rPr lang="sv-SE" dirty="0"/>
              <a:t>Docker</a:t>
            </a:r>
          </a:p>
          <a:p>
            <a:pPr marL="0" indent="0">
              <a:buNone/>
            </a:pPr>
            <a:r>
              <a:rPr lang="sv-SE" dirty="0"/>
              <a:t>➢ Hypervisor Vs Docker Container </a:t>
            </a:r>
            <a:br>
              <a:rPr lang="sv-SE" dirty="0"/>
            </a:br>
            <a:r>
              <a:rPr lang="en-US" dirty="0"/>
              <a:t>➢ Container Architecture </a:t>
            </a:r>
          </a:p>
          <a:p>
            <a:pPr marL="0" indent="0">
              <a:buNone/>
            </a:pPr>
            <a:r>
              <a:rPr lang="en-US" dirty="0"/>
              <a:t>➢ Docker Basics </a:t>
            </a:r>
          </a:p>
          <a:p>
            <a:pPr marL="0" indent="0">
              <a:buNone/>
            </a:pPr>
            <a:r>
              <a:rPr lang="en-US" dirty="0"/>
              <a:t>➢ Docker Architecture </a:t>
            </a:r>
          </a:p>
          <a:p>
            <a:pPr marL="0" indent="0">
              <a:buNone/>
            </a:pPr>
            <a:r>
              <a:rPr lang="en-US" dirty="0"/>
              <a:t>➢ Docker Installation</a:t>
            </a:r>
          </a:p>
          <a:p>
            <a:pPr marL="0" indent="0">
              <a:buNone/>
            </a:pPr>
            <a:r>
              <a:rPr lang="en-IN" dirty="0"/>
              <a:t> Docker Commands </a:t>
            </a:r>
          </a:p>
          <a:p>
            <a:pPr marL="0" indent="0">
              <a:buNone/>
            </a:pPr>
            <a:r>
              <a:rPr lang="en-IN" dirty="0"/>
              <a:t>➢ Docker Image Build </a:t>
            </a:r>
          </a:p>
          <a:p>
            <a:pPr marL="0" indent="0">
              <a:buNone/>
            </a:pPr>
            <a:r>
              <a:rPr lang="en-IN" dirty="0"/>
              <a:t>➢ Docker-hub registry </a:t>
            </a:r>
          </a:p>
          <a:p>
            <a:pPr marL="0" indent="0">
              <a:buNone/>
            </a:pPr>
            <a:r>
              <a:rPr lang="en-IN" dirty="0"/>
              <a:t>➢ Docker Volumes </a:t>
            </a:r>
          </a:p>
          <a:p>
            <a:pPr marL="0" indent="0">
              <a:buNone/>
            </a:pPr>
            <a:r>
              <a:rPr lang="en-IN" dirty="0"/>
              <a:t>➢ Docker Networking </a:t>
            </a:r>
          </a:p>
          <a:p>
            <a:pPr marL="0" indent="0">
              <a:buNone/>
            </a:pPr>
            <a:r>
              <a:rPr lang="en-IN" dirty="0"/>
              <a:t>➢ Docker Compose </a:t>
            </a:r>
          </a:p>
          <a:p>
            <a:pPr marL="0" indent="0">
              <a:buNone/>
            </a:pPr>
            <a:r>
              <a:rPr lang="en-IN" dirty="0"/>
              <a:t>➢ Deploying web application in container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B6EB72-DE52-4F23-9A7D-2AB11654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79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AE829-F927-47BD-8613-F5A05ADCA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4887" y="172278"/>
            <a:ext cx="4984499" cy="6685721"/>
          </a:xfrm>
        </p:spPr>
        <p:txBody>
          <a:bodyPr>
            <a:normAutofit lnSpcReduction="10000"/>
          </a:bodyPr>
          <a:lstStyle/>
          <a:p>
            <a:r>
              <a:rPr lang="en-IN" dirty="0"/>
              <a:t>Jenkins</a:t>
            </a:r>
          </a:p>
          <a:p>
            <a:r>
              <a:rPr lang="en-IN" dirty="0"/>
              <a:t>➢ Jenkins Basics </a:t>
            </a:r>
          </a:p>
          <a:p>
            <a:r>
              <a:rPr lang="en-IN" dirty="0"/>
              <a:t>➢ Jenkins Installation Linux + Windows </a:t>
            </a:r>
          </a:p>
          <a:p>
            <a:r>
              <a:rPr lang="en-IN" dirty="0"/>
              <a:t>➢ Jenkins Global Tool Configurations </a:t>
            </a:r>
          </a:p>
          <a:p>
            <a:r>
              <a:rPr lang="en-IN" dirty="0"/>
              <a:t>➢ Jenkins Jobs creation </a:t>
            </a:r>
          </a:p>
          <a:p>
            <a:r>
              <a:rPr lang="en-IN" dirty="0"/>
              <a:t>➢ Jenkins with GitHub </a:t>
            </a:r>
          </a:p>
          <a:p>
            <a:r>
              <a:rPr lang="en-IN" dirty="0"/>
              <a:t>➢ Jenkins Folders for job </a:t>
            </a:r>
          </a:p>
          <a:p>
            <a:r>
              <a:rPr lang="en-IN" dirty="0"/>
              <a:t>➢ Jenkins Pipeline </a:t>
            </a:r>
          </a:p>
          <a:p>
            <a:r>
              <a:rPr lang="en-IN" dirty="0"/>
              <a:t>➢ Jenkins job and pipeline for AWS </a:t>
            </a:r>
          </a:p>
          <a:p>
            <a:r>
              <a:rPr lang="en-IN" dirty="0"/>
              <a:t>➢ Jenkins Groovy Scripting </a:t>
            </a:r>
          </a:p>
          <a:p>
            <a:r>
              <a:rPr lang="en-IN" dirty="0"/>
              <a:t>➢ Pipeline with different stage </a:t>
            </a:r>
          </a:p>
          <a:p>
            <a:r>
              <a:rPr lang="en-IN" dirty="0"/>
              <a:t>➢ Plunge in management </a:t>
            </a:r>
          </a:p>
          <a:p>
            <a:r>
              <a:rPr lang="en-IN" dirty="0"/>
              <a:t>➢ Master and slave configuration </a:t>
            </a:r>
          </a:p>
          <a:p>
            <a:r>
              <a:rPr lang="en-IN" dirty="0"/>
              <a:t>➢ Jenkins integration with Git repo </a:t>
            </a:r>
          </a:p>
          <a:p>
            <a:r>
              <a:rPr lang="en-IN" dirty="0"/>
              <a:t>➢ Jenkins Credential Management </a:t>
            </a:r>
            <a:br>
              <a:rPr lang="en-IN" dirty="0"/>
            </a:b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6C4AC0-A27F-4C53-9404-D32C812C9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9386" y="1"/>
            <a:ext cx="5153803" cy="586740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Git-hub</a:t>
            </a:r>
          </a:p>
          <a:p>
            <a:r>
              <a:rPr lang="en-IN" dirty="0"/>
              <a:t>➢ Creating Login/Access </a:t>
            </a:r>
          </a:p>
          <a:p>
            <a:r>
              <a:rPr lang="en-IN" dirty="0"/>
              <a:t>➢ Working with Public &amp; Private Repo </a:t>
            </a:r>
          </a:p>
          <a:p>
            <a:r>
              <a:rPr lang="en-IN" dirty="0"/>
              <a:t>➢ working with repo settings </a:t>
            </a:r>
          </a:p>
          <a:p>
            <a:r>
              <a:rPr lang="en-IN" dirty="0"/>
              <a:t>➢ Web hooks in Git hub </a:t>
            </a:r>
          </a:p>
          <a:p>
            <a:r>
              <a:rPr lang="en-IN" dirty="0"/>
              <a:t>➢ Jenkins integration with Git repo</a:t>
            </a:r>
          </a:p>
          <a:p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4AD70-F5CA-483E-B31A-1D21C193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98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1A166-719D-49E1-987F-602F4ECDF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799"/>
            <a:ext cx="9601200" cy="5529471"/>
          </a:xfrm>
        </p:spPr>
        <p:txBody>
          <a:bodyPr>
            <a:noAutofit/>
          </a:bodyPr>
          <a:lstStyle/>
          <a:p>
            <a:r>
              <a:rPr lang="en-IN" sz="2400" dirty="0"/>
              <a:t>Terraform</a:t>
            </a:r>
            <a:br>
              <a:rPr lang="en-IN" sz="2400" dirty="0"/>
            </a:br>
            <a:r>
              <a:rPr lang="en-IN" sz="2400" dirty="0"/>
              <a:t>➢ Terraform introduction </a:t>
            </a:r>
            <a:br>
              <a:rPr lang="en-IN" sz="2400" dirty="0"/>
            </a:br>
            <a:r>
              <a:rPr lang="en-IN" sz="2400" dirty="0"/>
              <a:t>➢ Terraform implementation </a:t>
            </a:r>
            <a:br>
              <a:rPr lang="en-IN" sz="2400" dirty="0"/>
            </a:br>
            <a:r>
              <a:rPr lang="en-IN" sz="2400" dirty="0"/>
              <a:t>➢ Terraform Vs Cloud Formation </a:t>
            </a:r>
            <a:br>
              <a:rPr lang="en-IN" sz="2400" dirty="0"/>
            </a:br>
            <a:r>
              <a:rPr lang="en-IN" sz="2400" dirty="0"/>
              <a:t>➢ Terraform working with providers </a:t>
            </a:r>
            <a:br>
              <a:rPr lang="en-IN" sz="2400" dirty="0"/>
            </a:br>
            <a:r>
              <a:rPr lang="en-IN" sz="2400" dirty="0"/>
              <a:t>➢ Terraform Code Writing </a:t>
            </a:r>
            <a:br>
              <a:rPr lang="en-IN" sz="2400" dirty="0"/>
            </a:br>
            <a:r>
              <a:rPr lang="en-IN" sz="2400" dirty="0"/>
              <a:t>➢ Terraform Plugins</a:t>
            </a:r>
            <a:br>
              <a:rPr lang="en-IN" sz="2400" dirty="0"/>
            </a:br>
            <a:r>
              <a:rPr lang="en-IN" sz="2400" dirty="0"/>
              <a:t>➢ Terraform Cloud Modules </a:t>
            </a:r>
            <a:br>
              <a:rPr lang="en-IN" sz="2400" dirty="0"/>
            </a:br>
            <a:r>
              <a:rPr lang="en-IN" sz="2400" dirty="0"/>
              <a:t>➢ Terraform </a:t>
            </a:r>
            <a:r>
              <a:rPr lang="en-IN" sz="2400" dirty="0" err="1"/>
              <a:t>StateFiles</a:t>
            </a:r>
            <a:r>
              <a:rPr lang="en-IN" sz="2400" dirty="0"/>
              <a:t> </a:t>
            </a:r>
            <a:br>
              <a:rPr lang="en-IN" sz="2400" dirty="0"/>
            </a:br>
            <a:r>
              <a:rPr lang="en-IN" sz="2400" dirty="0"/>
              <a:t>➢ Terraform as Infrastructure as a code </a:t>
            </a:r>
            <a:br>
              <a:rPr lang="en-IN" sz="2400" dirty="0"/>
            </a:br>
            <a:r>
              <a:rPr lang="en-IN" sz="2400" dirty="0"/>
              <a:t>➢ Terraform </a:t>
            </a:r>
            <a:r>
              <a:rPr lang="en-IN" sz="2400" dirty="0" err="1"/>
              <a:t>StateFiles</a:t>
            </a:r>
            <a:r>
              <a:rPr lang="en-IN" sz="2400" dirty="0"/>
              <a:t> Backup </a:t>
            </a:r>
            <a:br>
              <a:rPr lang="en-IN" sz="2400" dirty="0"/>
            </a:br>
            <a:r>
              <a:rPr lang="en-IN" sz="2400" dirty="0"/>
              <a:t>➢ Terraform Modules </a:t>
            </a:r>
            <a:br>
              <a:rPr lang="en-IN" sz="2400" dirty="0"/>
            </a:br>
            <a:r>
              <a:rPr lang="en-IN" sz="2400" dirty="0"/>
              <a:t>➢ Terraform Variable file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BE80D-B724-4B7B-968A-021B3E15F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000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749B2-B86B-4364-B9D3-6281FED2D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73546"/>
            <a:ext cx="9601200" cy="559904"/>
          </a:xfrm>
        </p:spPr>
        <p:txBody>
          <a:bodyPr>
            <a:noAutofit/>
          </a:bodyPr>
          <a:lstStyle/>
          <a:p>
            <a:r>
              <a:rPr lang="en-IN" sz="3200" dirty="0"/>
              <a:t>USE CASE 1-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A405A-D601-4E9B-A813-4E57A396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10748"/>
            <a:ext cx="9601200" cy="4356652"/>
          </a:xfrm>
        </p:spPr>
        <p:txBody>
          <a:bodyPr/>
          <a:lstStyle/>
          <a:p>
            <a:r>
              <a:rPr lang="en-US" dirty="0"/>
              <a:t>MY CLIENT NEED A WEB SERVER WITH SEPARATE VOLUME FOR OS &amp; DATA STORAGE.</a:t>
            </a:r>
          </a:p>
          <a:p>
            <a:r>
              <a:rPr lang="en-US" dirty="0"/>
              <a:t>WEBPAGE SHOULD BE ON LINUX PLATFORM ON ANY SORT OF VOLUME.</a:t>
            </a:r>
          </a:p>
          <a:p>
            <a:r>
              <a:rPr lang="en-US" dirty="0"/>
              <a:t>WEBSERVER SHOULD BE ACCESSED BY A STATIC PUBLIC IP.</a:t>
            </a:r>
          </a:p>
          <a:p>
            <a:r>
              <a:rPr lang="en-US" dirty="0"/>
              <a:t>LASTLY WE NEED TO TAKE A BACKUP FOR THE WEB SERVER AND NEED TO ENSURE AT ANY SITUTION WE CAN SWITCH THE WEBSERVER LOCATION.</a:t>
            </a:r>
          </a:p>
          <a:p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8388-857B-43BE-BE34-6B6D7390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31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ACAEE-8F20-49D0-8CFC-3598DBC6C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1452"/>
          </a:xfrm>
        </p:spPr>
        <p:txBody>
          <a:bodyPr>
            <a:normAutofit/>
          </a:bodyPr>
          <a:lstStyle/>
          <a:p>
            <a:r>
              <a:rPr lang="en-US" sz="3200" dirty="0"/>
              <a:t>USE CASE 2-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0A61-396E-4EF3-B9C8-3ECB9BA66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38300"/>
            <a:ext cx="9601200" cy="3581400"/>
          </a:xfrm>
        </p:spPr>
        <p:txBody>
          <a:bodyPr/>
          <a:lstStyle/>
          <a:p>
            <a:r>
              <a:rPr lang="en-US" dirty="0"/>
              <a:t>MY CLIENT NEED A WEB SERVER WITH SEPARATE VOLUME FOR OS &amp; DATA STORAGE AND IT SHOULD ATTACH WITH DATA STORAGE VOLUME.</a:t>
            </a:r>
          </a:p>
          <a:p>
            <a:r>
              <a:rPr lang="en-US" dirty="0"/>
              <a:t>WEBPAGE SHOULD BE ON  WINDOW PLATFORM ON ANY SORT OF VOLUME.</a:t>
            </a:r>
          </a:p>
          <a:p>
            <a:r>
              <a:rPr lang="en-US" dirty="0"/>
              <a:t>WEBSERVER SHOULD BE ACCESSED BY A STATIC PUBLIC IP.</a:t>
            </a:r>
          </a:p>
          <a:p>
            <a:r>
              <a:rPr lang="en-US" dirty="0"/>
              <a:t>LASTLY WE NEED TO TAKE A BACKUP FOR THE WEB SERVER AND NEED TO ENSURE AT ANY SITUTION WE CAN SWITCH THE WEBSERVER LOCATION.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77DDE-7828-425D-8CF2-BCAC1EF3E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745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MBA in Fintech By KL University">
            <a:extLst>
              <a:ext uri="{FF2B5EF4-FFF2-40B4-BE49-F238E27FC236}">
                <a16:creationId xmlns:a16="http://schemas.microsoft.com/office/drawing/2014/main" id="{ABC9E63D-23C2-4732-888E-AB5A7D915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530" y="808383"/>
            <a:ext cx="9501809" cy="5738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A0F937E-2E77-476B-9346-0EE8B08EE9A4}"/>
              </a:ext>
            </a:extLst>
          </p:cNvPr>
          <p:cNvSpPr/>
          <p:nvPr/>
        </p:nvSpPr>
        <p:spPr>
          <a:xfrm>
            <a:off x="2946170" y="-75190"/>
            <a:ext cx="67502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solidFill>
                  <a:srgbClr val="00206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Recruiting Companies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0B3FD-4452-4269-9C3B-BA50325DF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34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DB52EF1-AED7-49EB-9128-A61ECAF88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B7581D-1E00-4114-97AB-E1AC01F6CE75}"/>
              </a:ext>
            </a:extLst>
          </p:cNvPr>
          <p:cNvSpPr/>
          <p:nvPr/>
        </p:nvSpPr>
        <p:spPr>
          <a:xfrm>
            <a:off x="4214075" y="2967335"/>
            <a:ext cx="37638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444778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07A1-EBA2-4641-9768-81097B123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1215303"/>
            <a:ext cx="4787636" cy="2852737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AWS  REAL TIME PROJECT WORKSHOP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DBD26-F24D-4F44-8BB7-D0C4877DCC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7BB10-A850-4CED-99A6-63C50E496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96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C2FC-8CD4-4738-99D0-DAA8F10A5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Cloud Computing Real Time Projects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B6FFD-6D13-4215-982D-06F14266F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COURSE CONTENT </a:t>
            </a:r>
            <a:br>
              <a:rPr lang="en-IN" dirty="0"/>
            </a:br>
            <a:r>
              <a:rPr lang="en-IN" dirty="0"/>
              <a:t>➢ Introduction to Cloud Computing </a:t>
            </a:r>
            <a:br>
              <a:rPr lang="en-IN" dirty="0"/>
            </a:br>
            <a:r>
              <a:rPr lang="en-IN" dirty="0"/>
              <a:t>➢ Introduction to Dev Ops </a:t>
            </a:r>
            <a:br>
              <a:rPr lang="en-IN" dirty="0"/>
            </a:br>
            <a:endParaRPr lang="en-IN" dirty="0"/>
          </a:p>
          <a:p>
            <a:pPr>
              <a:buFont typeface="Wingdings" panose="05000000000000000000" pitchFamily="2" charset="2"/>
              <a:buChar char="v"/>
            </a:pPr>
            <a:r>
              <a:rPr lang="en-IN" dirty="0"/>
              <a:t>Brief description-</a:t>
            </a:r>
            <a:br>
              <a:rPr lang="en-IN" dirty="0"/>
            </a:br>
            <a:r>
              <a:rPr lang="en-IN" dirty="0"/>
              <a:t>➢ Client Server Computing Concepts </a:t>
            </a:r>
            <a:br>
              <a:rPr lang="en-IN" dirty="0"/>
            </a:br>
            <a:r>
              <a:rPr lang="en-IN" dirty="0"/>
              <a:t>➢ Challenges with Distributed Computing </a:t>
            </a:r>
            <a:br>
              <a:rPr lang="en-IN" dirty="0"/>
            </a:br>
            <a:r>
              <a:rPr lang="en-IN" dirty="0"/>
              <a:t>➢ Introduction to Cloud Computing </a:t>
            </a:r>
            <a:br>
              <a:rPr lang="en-IN" dirty="0"/>
            </a:br>
            <a:r>
              <a:rPr lang="en-IN" dirty="0"/>
              <a:t>➢ Why Cloud Computing?</a:t>
            </a:r>
            <a:br>
              <a:rPr lang="en-IN" dirty="0"/>
            </a:br>
            <a:r>
              <a:rPr lang="en-IN" dirty="0"/>
              <a:t> ➢ Benefits of Cloud Computing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67CD9-CE28-438F-8C40-70E13142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66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5A20A-44F4-4503-94A0-EF18111DF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410817"/>
            <a:ext cx="4447786" cy="6029740"/>
          </a:xfrm>
        </p:spPr>
        <p:txBody>
          <a:bodyPr>
            <a:normAutofit/>
          </a:bodyPr>
          <a:lstStyle/>
          <a:p>
            <a:r>
              <a:rPr lang="en-IN" dirty="0"/>
              <a:t>Cloud Computing Deployment Model</a:t>
            </a:r>
          </a:p>
          <a:p>
            <a:pPr marL="0" indent="0">
              <a:buNone/>
            </a:pPr>
            <a:r>
              <a:rPr lang="en-IN" dirty="0"/>
              <a:t>➢ Private Cloud </a:t>
            </a:r>
          </a:p>
          <a:p>
            <a:pPr marL="0" indent="0">
              <a:buNone/>
            </a:pPr>
            <a:r>
              <a:rPr lang="en-IN" dirty="0"/>
              <a:t>➢ Public Cloud </a:t>
            </a:r>
          </a:p>
          <a:p>
            <a:pPr marL="0" indent="0">
              <a:buNone/>
            </a:pPr>
            <a:r>
              <a:rPr lang="en-IN" dirty="0"/>
              <a:t>➢ Hybrid Cloud </a:t>
            </a:r>
            <a:br>
              <a:rPr lang="en-IN" dirty="0"/>
            </a:br>
            <a:br>
              <a:rPr lang="en-IN" dirty="0"/>
            </a:br>
            <a:endParaRPr lang="en-IN" dirty="0"/>
          </a:p>
          <a:p>
            <a:r>
              <a:rPr lang="en-IN" dirty="0"/>
              <a:t>Linux Basics</a:t>
            </a:r>
          </a:p>
          <a:p>
            <a:pPr marL="0" indent="0">
              <a:buNone/>
            </a:pPr>
            <a:r>
              <a:rPr lang="en-IN" dirty="0"/>
              <a:t>➢ Linux basic Commands </a:t>
            </a:r>
          </a:p>
          <a:p>
            <a:pPr marL="0" indent="0">
              <a:buNone/>
            </a:pPr>
            <a:r>
              <a:rPr lang="en-IN" dirty="0"/>
              <a:t>➢ Linux basic Administration </a:t>
            </a:r>
          </a:p>
          <a:p>
            <a:pPr marL="0" indent="0">
              <a:buNone/>
            </a:pPr>
            <a:r>
              <a:rPr lang="en-IN" dirty="0"/>
              <a:t>➢ Linux Root &amp; </a:t>
            </a:r>
            <a:r>
              <a:rPr lang="en-IN" dirty="0" err="1"/>
              <a:t>Sudo</a:t>
            </a:r>
            <a:r>
              <a:rPr lang="en-IN" dirty="0"/>
              <a:t> users </a:t>
            </a:r>
          </a:p>
          <a:p>
            <a:pPr marL="0" indent="0">
              <a:buNone/>
            </a:pPr>
            <a:r>
              <a:rPr lang="en-IN" dirty="0"/>
              <a:t>➢ Linux File System Hierarchy</a:t>
            </a:r>
          </a:p>
          <a:p>
            <a:pPr marL="0" indent="0">
              <a:buNone/>
            </a:pPr>
            <a:r>
              <a:rPr lang="en-IN" dirty="0"/>
              <a:t>➢ YUM package management </a:t>
            </a:r>
          </a:p>
          <a:p>
            <a:pPr marL="0" indent="0">
              <a:buNone/>
            </a:pPr>
            <a:r>
              <a:rPr lang="en-IN" dirty="0"/>
              <a:t>➢ Linux Services Management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F4861-FFC1-451F-B20E-28CE9BF52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410817"/>
            <a:ext cx="5481068" cy="5456583"/>
          </a:xfrm>
        </p:spPr>
        <p:txBody>
          <a:bodyPr>
            <a:normAutofit/>
          </a:bodyPr>
          <a:lstStyle/>
          <a:p>
            <a:r>
              <a:rPr lang="en-IN" dirty="0"/>
              <a:t>Cloud Delivery/Service Models</a:t>
            </a:r>
          </a:p>
          <a:p>
            <a:pPr marL="0" indent="0">
              <a:buNone/>
            </a:pPr>
            <a:r>
              <a:rPr lang="en-IN" dirty="0"/>
              <a:t>➢ Software as a Service (SaaS) </a:t>
            </a:r>
          </a:p>
          <a:p>
            <a:pPr marL="0" indent="0">
              <a:buNone/>
            </a:pPr>
            <a:r>
              <a:rPr lang="en-IN" dirty="0"/>
              <a:t>➢ Platform as a Service (PaaS)</a:t>
            </a:r>
          </a:p>
          <a:p>
            <a:pPr marL="0" indent="0">
              <a:buNone/>
            </a:pPr>
            <a:r>
              <a:rPr lang="en-IN" dirty="0"/>
              <a:t>➢ Infrastructure as a Service (IaaS)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  <a:p>
            <a:pPr lvl="0"/>
            <a:r>
              <a:rPr lang="en-US" dirty="0">
                <a:solidFill>
                  <a:srgbClr val="191B0E"/>
                </a:solidFill>
              </a:rPr>
              <a:t>Introduction to the AWS </a:t>
            </a:r>
          </a:p>
          <a:p>
            <a:pPr marL="0" lvl="0" indent="0">
              <a:buNone/>
            </a:pPr>
            <a:r>
              <a:rPr lang="en-US" dirty="0"/>
              <a:t>➢ Subscription to AWS </a:t>
            </a:r>
            <a:br>
              <a:rPr lang="en-US" dirty="0"/>
            </a:br>
            <a:r>
              <a:rPr lang="en-US" dirty="0"/>
              <a:t>➢ Introduction to the AWS Management Console </a:t>
            </a:r>
            <a:br>
              <a:rPr lang="en-US" dirty="0"/>
            </a:br>
            <a:r>
              <a:rPr lang="en-US" dirty="0"/>
              <a:t>➢ Project overview</a:t>
            </a:r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AA4C94-7C37-48E8-997E-1250BDF22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598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5A20A-44F4-4503-94A0-EF18111DF7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304801"/>
            <a:ext cx="4447786" cy="5562599"/>
          </a:xfrm>
        </p:spPr>
        <p:txBody>
          <a:bodyPr>
            <a:normAutofit/>
          </a:bodyPr>
          <a:lstStyle/>
          <a:p>
            <a:r>
              <a:rPr lang="en-IN" dirty="0"/>
              <a:t>DevOps Tools</a:t>
            </a:r>
          </a:p>
          <a:p>
            <a:pPr marL="0" indent="0">
              <a:buNone/>
            </a:pPr>
            <a:r>
              <a:rPr lang="en-IN" dirty="0"/>
              <a:t>➢ Python </a:t>
            </a:r>
          </a:p>
          <a:p>
            <a:pPr marL="0" indent="0">
              <a:buNone/>
            </a:pPr>
            <a:r>
              <a:rPr lang="en-IN" dirty="0"/>
              <a:t>➢ Lambda </a:t>
            </a:r>
          </a:p>
          <a:p>
            <a:pPr marL="0" indent="0">
              <a:buNone/>
            </a:pPr>
            <a:r>
              <a:rPr lang="en-IN" dirty="0"/>
              <a:t>➢ Cloud Formation </a:t>
            </a:r>
          </a:p>
          <a:p>
            <a:pPr marL="0" indent="0">
              <a:buNone/>
            </a:pPr>
            <a:r>
              <a:rPr lang="en-IN" dirty="0"/>
              <a:t>➢ Jenkins </a:t>
            </a:r>
          </a:p>
          <a:p>
            <a:pPr marL="0" indent="0">
              <a:buNone/>
            </a:pPr>
            <a:r>
              <a:rPr lang="en-IN" dirty="0"/>
              <a:t>➢ Git Hub </a:t>
            </a:r>
          </a:p>
          <a:p>
            <a:pPr marL="0" indent="0">
              <a:buNone/>
            </a:pPr>
            <a:r>
              <a:rPr lang="en-IN" dirty="0"/>
              <a:t>➢ Terraform </a:t>
            </a:r>
          </a:p>
          <a:p>
            <a:pPr marL="0" indent="0">
              <a:buNone/>
            </a:pPr>
            <a:r>
              <a:rPr lang="en-IN" dirty="0"/>
              <a:t>➢ Docker </a:t>
            </a:r>
          </a:p>
          <a:p>
            <a:pPr marL="0" indent="0">
              <a:buNone/>
            </a:pPr>
            <a:r>
              <a:rPr lang="en-IN" dirty="0"/>
              <a:t>➢ Ansible</a:t>
            </a:r>
            <a:br>
              <a:rPr lang="en-IN" dirty="0"/>
            </a:b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F4861-FFC1-451F-B20E-28CE9BF52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2" y="304801"/>
            <a:ext cx="5666597" cy="5562600"/>
          </a:xfrm>
        </p:spPr>
        <p:txBody>
          <a:bodyPr>
            <a:normAutofit/>
          </a:bodyPr>
          <a:lstStyle/>
          <a:p>
            <a:r>
              <a:rPr lang="en-IN" dirty="0"/>
              <a:t>Identity and Access management (IAM)</a:t>
            </a:r>
          </a:p>
          <a:p>
            <a:pPr marL="0" indent="0">
              <a:buNone/>
            </a:pPr>
            <a:r>
              <a:rPr lang="en-IN" dirty="0"/>
              <a:t>➢ Creation of user accounts </a:t>
            </a:r>
          </a:p>
          <a:p>
            <a:pPr marL="0" indent="0">
              <a:buNone/>
            </a:pPr>
            <a:r>
              <a:rPr lang="en-IN" dirty="0"/>
              <a:t>➢ Setting up multi factor Authentication(MFA) </a:t>
            </a:r>
          </a:p>
          <a:p>
            <a:pPr marL="0" indent="0">
              <a:buNone/>
            </a:pPr>
            <a:r>
              <a:rPr lang="en-IN" dirty="0"/>
              <a:t>➢ Roles in IAM </a:t>
            </a:r>
          </a:p>
          <a:p>
            <a:pPr marL="0" indent="0">
              <a:buNone/>
            </a:pPr>
            <a:r>
              <a:rPr lang="en-IN" dirty="0"/>
              <a:t>➢ Groups in IAM </a:t>
            </a:r>
          </a:p>
          <a:p>
            <a:pPr marL="0" indent="0">
              <a:buNone/>
            </a:pPr>
            <a:r>
              <a:rPr lang="en-IN" dirty="0"/>
              <a:t>➢ Delegation of permissions for users </a:t>
            </a:r>
          </a:p>
          <a:p>
            <a:pPr marL="0" indent="0">
              <a:buNone/>
            </a:pPr>
            <a:r>
              <a:rPr lang="en-IN" dirty="0"/>
              <a:t>➢ Creation of custom policies for delegation </a:t>
            </a:r>
          </a:p>
          <a:p>
            <a:pPr marL="0" indent="0">
              <a:buNone/>
            </a:pPr>
            <a:r>
              <a:rPr lang="en-IN" dirty="0"/>
              <a:t>➢ Using Identity Providers </a:t>
            </a:r>
          </a:p>
          <a:p>
            <a:pPr marL="0" indent="0">
              <a:buNone/>
            </a:pPr>
            <a:r>
              <a:rPr lang="en-IN" dirty="0"/>
              <a:t>➢ Cross-Account Access </a:t>
            </a:r>
          </a:p>
          <a:p>
            <a:pPr marL="0" indent="0">
              <a:buNone/>
            </a:pPr>
            <a:r>
              <a:rPr lang="en-IN" dirty="0"/>
              <a:t>➢ Account settings </a:t>
            </a:r>
          </a:p>
          <a:p>
            <a:pPr marL="0" indent="0">
              <a:buNone/>
            </a:pPr>
            <a:r>
              <a:rPr lang="en-IN" dirty="0"/>
              <a:t>➢ Credential Report </a:t>
            </a:r>
          </a:p>
          <a:p>
            <a:pPr marL="0" indent="0">
              <a:buNone/>
            </a:pPr>
            <a:r>
              <a:rPr lang="en-IN" dirty="0"/>
              <a:t>➢ Encryption - Key Management Service (KMS)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CBECA-8A65-41F0-8709-1B9EC83CD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278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C2FC-8CD4-4738-99D0-DAA8F10A5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52400"/>
            <a:ext cx="9601200" cy="1485900"/>
          </a:xfrm>
        </p:spPr>
        <p:txBody>
          <a:bodyPr/>
          <a:lstStyle/>
          <a:p>
            <a:r>
              <a:rPr lang="en-IN" dirty="0"/>
              <a:t>AWS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B6FFD-6D13-4215-982D-06F14266F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74474"/>
            <a:ext cx="9601200" cy="3581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800" dirty="0"/>
              <a:t>➢ Identity and Access Management (IAM) </a:t>
            </a:r>
          </a:p>
          <a:p>
            <a:pPr marL="0" indent="0">
              <a:buNone/>
            </a:pPr>
            <a:r>
              <a:rPr lang="en-IN" sz="1800" dirty="0"/>
              <a:t>➢ Amazon Elastic Compute Cloud (EC2) </a:t>
            </a:r>
          </a:p>
          <a:p>
            <a:pPr marL="0" indent="0">
              <a:buNone/>
            </a:pPr>
            <a:r>
              <a:rPr lang="en-IN" sz="1800" dirty="0"/>
              <a:t>➢ Amazon Simple Storage Service (S3) </a:t>
            </a:r>
          </a:p>
          <a:p>
            <a:pPr marL="0" indent="0">
              <a:buNone/>
            </a:pPr>
            <a:r>
              <a:rPr lang="en-IN" sz="1800" dirty="0"/>
              <a:t>➢ Elastic Block Storage (EBS) </a:t>
            </a:r>
          </a:p>
          <a:p>
            <a:pPr marL="0" indent="0">
              <a:buNone/>
            </a:pPr>
            <a:r>
              <a:rPr lang="en-IN" sz="1800" dirty="0"/>
              <a:t>➢ Elastic Load Balancing (ELB) ➢ Amazon Relational Database Service (RDS) </a:t>
            </a:r>
          </a:p>
          <a:p>
            <a:pPr marL="0" indent="0">
              <a:buNone/>
            </a:pPr>
            <a:r>
              <a:rPr lang="en-IN" sz="1800" dirty="0"/>
              <a:t>➢ Auto Scaling  Virtual Private Cloud (VPC) </a:t>
            </a:r>
          </a:p>
          <a:p>
            <a:pPr marL="0" indent="0">
              <a:buNone/>
            </a:pPr>
            <a:r>
              <a:rPr lang="en-IN" sz="1800" dirty="0"/>
              <a:t>➢ Cloud Formation  Simple Email Services (SES) </a:t>
            </a:r>
          </a:p>
          <a:p>
            <a:pPr marL="0" indent="0">
              <a:buNone/>
            </a:pPr>
            <a:r>
              <a:rPr lang="en-IN" sz="1800" dirty="0"/>
              <a:t>➢ Simple Notification Services (SNS) </a:t>
            </a:r>
          </a:p>
          <a:p>
            <a:pPr marL="0" indent="0">
              <a:buNone/>
            </a:pPr>
            <a:r>
              <a:rPr lang="en-IN" sz="1800" dirty="0"/>
              <a:t>➢ Server less computing (Lambda) </a:t>
            </a:r>
          </a:p>
          <a:p>
            <a:pPr marL="0" indent="0">
              <a:buNone/>
            </a:pPr>
            <a:r>
              <a:rPr lang="en-IN" sz="1800" dirty="0"/>
              <a:t>➢ Cloud Trail </a:t>
            </a:r>
          </a:p>
          <a:p>
            <a:pPr marL="0" indent="0">
              <a:buNone/>
            </a:pPr>
            <a:r>
              <a:rPr lang="en-IN" sz="1800" dirty="0"/>
              <a:t>➢ Route-53 </a:t>
            </a:r>
          </a:p>
          <a:p>
            <a:pPr marL="0" indent="0">
              <a:buNone/>
            </a:pPr>
            <a:r>
              <a:rPr lang="en-IN" sz="1800" dirty="0"/>
              <a:t>➢ Glacier </a:t>
            </a:r>
          </a:p>
          <a:p>
            <a:pPr marL="0" indent="0">
              <a:buNone/>
            </a:pPr>
            <a:r>
              <a:rPr lang="en-IN" sz="1800" dirty="0"/>
              <a:t>➢ Key Management Service (KMS) </a:t>
            </a:r>
            <a:br>
              <a:rPr lang="en-IN" sz="1800" dirty="0"/>
            </a:br>
            <a:endParaRPr lang="en-IN" sz="1800" dirty="0"/>
          </a:p>
          <a:p>
            <a:endParaRPr lang="en-IN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06CDF-BCB9-463F-808A-F8341E8A4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671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0216C-2725-4B47-B3D4-E26BBCA5C1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1"/>
            <a:ext cx="4447786" cy="6732102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Elastic Compute Cloud (EC2) Essentials</a:t>
            </a:r>
          </a:p>
          <a:p>
            <a:r>
              <a:rPr lang="en-IN" dirty="0"/>
              <a:t>➢ Regions and Availability Zones – Choose the right Region </a:t>
            </a:r>
          </a:p>
          <a:p>
            <a:r>
              <a:rPr lang="en-IN" dirty="0"/>
              <a:t>➢ Amazon Machine Images (AMI) </a:t>
            </a:r>
          </a:p>
          <a:p>
            <a:r>
              <a:rPr lang="en-IN" dirty="0"/>
              <a:t>➢ Working with AMIs </a:t>
            </a:r>
          </a:p>
          <a:p>
            <a:r>
              <a:rPr lang="en-IN" dirty="0"/>
              <a:t>➢ Choosing the right AMI </a:t>
            </a:r>
          </a:p>
          <a:p>
            <a:r>
              <a:rPr lang="en-IN" dirty="0"/>
              <a:t>➢ Deciding what goes into an AMI</a:t>
            </a:r>
          </a:p>
          <a:p>
            <a:r>
              <a:rPr lang="en-IN" dirty="0"/>
              <a:t>➢ Finding the right AMI </a:t>
            </a:r>
          </a:p>
          <a:p>
            <a:r>
              <a:rPr lang="en-IN" dirty="0"/>
              <a:t>➢ Pricing model in EC2 instances </a:t>
            </a:r>
          </a:p>
          <a:p>
            <a:r>
              <a:rPr lang="en-IN" dirty="0"/>
              <a:t>➢ On-demand, Reserved, Scheduled, Spot instances, Dedicated Hosts </a:t>
            </a:r>
          </a:p>
          <a:p>
            <a:r>
              <a:rPr lang="en-IN" dirty="0"/>
              <a:t>➢ EC2 Reserved Instance Marketplace </a:t>
            </a:r>
          </a:p>
          <a:p>
            <a:r>
              <a:rPr lang="en-IN" dirty="0"/>
              <a:t>➢ Importing and Exporting Instances</a:t>
            </a:r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080B7-FC91-426C-A234-731BFF561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5403" y="132522"/>
            <a:ext cx="4447786" cy="6599581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EC2 Instances</a:t>
            </a:r>
          </a:p>
          <a:p>
            <a:r>
              <a:rPr lang="en-IN" dirty="0"/>
              <a:t>➢ Building an EC2 Windows instance &amp; Linux Instance </a:t>
            </a:r>
          </a:p>
          <a:p>
            <a:r>
              <a:rPr lang="en-IN" dirty="0"/>
              <a:t>➢ Boot strapping with user-data </a:t>
            </a:r>
          </a:p>
          <a:p>
            <a:r>
              <a:rPr lang="en-IN" dirty="0"/>
              <a:t>➢ Setting up security </a:t>
            </a:r>
          </a:p>
          <a:p>
            <a:r>
              <a:rPr lang="en-IN" dirty="0"/>
              <a:t>➢ Security with Key Pairs </a:t>
            </a:r>
          </a:p>
          <a:p>
            <a:r>
              <a:rPr lang="en-IN" dirty="0"/>
              <a:t>➢ Working with the Security Group </a:t>
            </a:r>
          </a:p>
          <a:p>
            <a:r>
              <a:rPr lang="en-IN" dirty="0"/>
              <a:t>➢ Different IPs assigned to an EC2 instance </a:t>
            </a:r>
          </a:p>
          <a:p>
            <a:r>
              <a:rPr lang="en-IN" dirty="0"/>
              <a:t>➢ Assigning Elastic IPs </a:t>
            </a:r>
          </a:p>
          <a:p>
            <a:r>
              <a:rPr lang="en-IN" dirty="0"/>
              <a:t>➢ Login/Access to the instance </a:t>
            </a:r>
          </a:p>
          <a:p>
            <a:r>
              <a:rPr lang="en-IN" dirty="0"/>
              <a:t>➢ Creating your own custom AMI, Registering &amp; Granting access to the AMI </a:t>
            </a:r>
          </a:p>
          <a:p>
            <a:r>
              <a:rPr lang="en-IN" dirty="0"/>
              <a:t>➢ Placement groups </a:t>
            </a:r>
          </a:p>
          <a:p>
            <a:r>
              <a:rPr lang="en-IN" dirty="0"/>
              <a:t>➢ EC2 instance protection</a:t>
            </a:r>
          </a:p>
          <a:p>
            <a:r>
              <a:rPr lang="en-IN" dirty="0"/>
              <a:t>➢ Instance Roles </a:t>
            </a:r>
          </a:p>
          <a:p>
            <a:r>
              <a:rPr lang="en-IN" dirty="0"/>
              <a:t>➢ Importing and Exporting Instances </a:t>
            </a:r>
          </a:p>
          <a:p>
            <a:r>
              <a:rPr lang="en-IN" dirty="0"/>
              <a:t>➢ Elastic Network Interfaces (ENIs) </a:t>
            </a:r>
          </a:p>
          <a:p>
            <a:r>
              <a:rPr lang="en-IN" dirty="0"/>
              <a:t>➢ Resources and Tags </a:t>
            </a:r>
          </a:p>
          <a:p>
            <a:r>
              <a:rPr lang="en-IN" dirty="0"/>
              <a:t>➢ Accessing Meta-Data &amp; use cases.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D90A57-1F1E-463B-BB49-8F068E03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550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BAE9C-B443-4879-A00A-8E1B84FEF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24678"/>
            <a:ext cx="9601200" cy="824948"/>
          </a:xfrm>
        </p:spPr>
        <p:txBody>
          <a:bodyPr>
            <a:noAutofit/>
          </a:bodyPr>
          <a:lstStyle/>
          <a:p>
            <a:r>
              <a:rPr lang="en-IN" sz="2400" dirty="0"/>
              <a:t>Elastic Block Store (EBS)</a:t>
            </a:r>
            <a:br>
              <a:rPr lang="en-IN" sz="2400" dirty="0"/>
            </a:br>
            <a:endParaRPr lang="en-IN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D4050-A19F-4F02-B445-53F7101C4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874643"/>
            <a:ext cx="9601200" cy="5817705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➢ EBS Volume Types </a:t>
            </a:r>
          </a:p>
          <a:p>
            <a:r>
              <a:rPr lang="en-IN" dirty="0"/>
              <a:t>➢ EBS Encryption </a:t>
            </a:r>
          </a:p>
          <a:p>
            <a:r>
              <a:rPr lang="en-IN" dirty="0"/>
              <a:t>➢ EBS Performance </a:t>
            </a:r>
          </a:p>
          <a:p>
            <a:r>
              <a:rPr lang="en-IN" dirty="0"/>
              <a:t>➢ Instance Store volumes </a:t>
            </a:r>
          </a:p>
          <a:p>
            <a:r>
              <a:rPr lang="en-IN" dirty="0"/>
              <a:t>➢ Instance Stores Available on Instance Types </a:t>
            </a:r>
          </a:p>
          <a:p>
            <a:r>
              <a:rPr lang="en-IN" dirty="0"/>
              <a:t>➢ Instance Store Usage Scenarios </a:t>
            </a:r>
          </a:p>
          <a:p>
            <a:r>
              <a:rPr lang="en-IN" dirty="0"/>
              <a:t>➢ Adding Instance Store Volumes to an AMI </a:t>
            </a:r>
          </a:p>
          <a:p>
            <a:r>
              <a:rPr lang="en-IN" dirty="0"/>
              <a:t>➢ Optimizing Disk Performance </a:t>
            </a:r>
          </a:p>
          <a:p>
            <a:r>
              <a:rPr lang="en-IN" dirty="0"/>
              <a:t>➢ Creating and deleting volumes</a:t>
            </a:r>
          </a:p>
          <a:p>
            <a:r>
              <a:rPr lang="en-IN" dirty="0"/>
              <a:t>➢ Attaching and detaching volumes </a:t>
            </a:r>
          </a:p>
          <a:p>
            <a:r>
              <a:rPr lang="en-IN" dirty="0"/>
              <a:t>➢ Mounting and Unmounting the attached volume </a:t>
            </a:r>
          </a:p>
          <a:p>
            <a:r>
              <a:rPr lang="en-IN" dirty="0"/>
              <a:t>➢ Increasing the volume size </a:t>
            </a:r>
          </a:p>
          <a:p>
            <a:r>
              <a:rPr lang="en-IN" dirty="0"/>
              <a:t>➢ Creating snapshots </a:t>
            </a:r>
          </a:p>
          <a:p>
            <a:r>
              <a:rPr lang="en-IN" dirty="0"/>
              <a:t>➢ Creating Volumes &amp; AMIs from Snapshots. </a:t>
            </a:r>
          </a:p>
          <a:p>
            <a:r>
              <a:rPr lang="en-IN" dirty="0"/>
              <a:t>➢ Cross-Region snapshot copy &amp; use cases.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E5966-5D9B-419F-A357-690207F75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PKT CloudInfra Pvt. Ltd.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30167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1913</Words>
  <Application>Microsoft Office PowerPoint</Application>
  <PresentationFormat>Widescreen</PresentationFormat>
  <Paragraphs>237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Franklin Gothic Book</vt:lpstr>
      <vt:lpstr>Wingdings</vt:lpstr>
      <vt:lpstr>Crop</vt:lpstr>
      <vt:lpstr>AWS DAY-1  REAL TIME WORKSHOP</vt:lpstr>
      <vt:lpstr>PowerPoint Presentation</vt:lpstr>
      <vt:lpstr>AWS  REAL TIME PROJECT WORKSHOP</vt:lpstr>
      <vt:lpstr>Cloud Computing Real Time Projects Training</vt:lpstr>
      <vt:lpstr>PowerPoint Presentation</vt:lpstr>
      <vt:lpstr>PowerPoint Presentation</vt:lpstr>
      <vt:lpstr>AWS Services</vt:lpstr>
      <vt:lpstr>PowerPoint Presentation</vt:lpstr>
      <vt:lpstr>Elastic Block Store (EBS) </vt:lpstr>
      <vt:lpstr>Elastic Load Balancer (ELB) ➢ What Is Elastic Load Balancing  ➢ How Elastic Load Balancing Works  ➢ Classic &amp; App ELB types.  ➢ Creating load balancer  ➢ Internal &amp; External Load balancers  ➢ Load balancing protocols  ➢ Listener Configurations  ➢ Attach &amp; Detach Subnets  ➢ Security groups for the load balancer  ➢ Configure health check for the load balancer  ➢ Adding multiple instance to the load balancer  ➢ Custom Domain Names  ➢ Monitoring and Logging  ➢ ELB traffic logging</vt:lpstr>
      <vt:lpstr>PowerPoint Presentation</vt:lpstr>
      <vt:lpstr>PowerPoint Presentation</vt:lpstr>
      <vt:lpstr>Route 53 ➢ Configuring Amazon Route 53 as Your DNS Service  ➢ Registering a Domain Name and Configuring Amazon Route 53 as the DNS Service  ➢ Migrating DNS Service for an Existing Domain to Amazon Route 53  ➢ Creating a Subdomain That Uses Amazon Route 53 without Migrating the Parent Domain  ➢ Working with Public Hosted Zones ➢ Working with Private Hosted Zones  ➢ Working with Resource Record Sets  Cloud watch  ➢ Monitoring the AWS Service Health Dashboard  ➢ Monitoring with Cloud watch  ➢ Getting statistics for a specific EC2 instance  ➢ Getting aggregated statistics  ➢ Metrics for other AWS Services and related namespaces  ➢ Setting up notifications</vt:lpstr>
      <vt:lpstr>PowerPoint Presentation</vt:lpstr>
      <vt:lpstr>PowerPoint Presentation</vt:lpstr>
      <vt:lpstr>PowerPoint Presentation</vt:lpstr>
      <vt:lpstr>Terraform ➢ Terraform introduction  ➢ Terraform implementation  ➢ Terraform Vs Cloud Formation  ➢ Terraform working with providers  ➢ Terraform Code Writing  ➢ Terraform Plugins ➢ Terraform Cloud Modules  ➢ Terraform StateFiles  ➢ Terraform as Infrastructure as a code  ➢ Terraform StateFiles Backup  ➢ Terraform Modules  ➢ Terraform Variable file</vt:lpstr>
      <vt:lpstr>USE CASE 1-</vt:lpstr>
      <vt:lpstr>USE CASE 2-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DAY-1  REAL TIME WORKSHOP</dc:title>
  <dc:creator/>
  <cp:lastModifiedBy/>
  <cp:revision>2</cp:revision>
  <dcterms:created xsi:type="dcterms:W3CDTF">2023-08-20T16:50:22Z</dcterms:created>
  <dcterms:modified xsi:type="dcterms:W3CDTF">2023-08-21T14:51:33Z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